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16256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2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51" d="100"/>
          <a:sy n="51" d="100"/>
        </p:scale>
        <p:origin x="2856" y="108"/>
      </p:cViewPr>
      <p:guideLst>
        <p:guide orient="horz" pos="512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936CD-7EB0-4728-9277-7876289E3F10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1FA-4CB7-437D-9FD3-849EB89EB7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2627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936CD-7EB0-4728-9277-7876289E3F10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1FA-4CB7-437D-9FD3-849EB89EB7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427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936CD-7EB0-4728-9277-7876289E3F10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1FA-4CB7-437D-9FD3-849EB89EB7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6710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936CD-7EB0-4728-9277-7876289E3F10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1FA-4CB7-437D-9FD3-849EB89EB7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20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936CD-7EB0-4728-9277-7876289E3F10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1FA-4CB7-437D-9FD3-849EB89EB7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3508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936CD-7EB0-4728-9277-7876289E3F10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1FA-4CB7-437D-9FD3-849EB89EB7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297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936CD-7EB0-4728-9277-7876289E3F10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1FA-4CB7-437D-9FD3-849EB89EB7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9818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936CD-7EB0-4728-9277-7876289E3F10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1FA-4CB7-437D-9FD3-849EB89EB7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7729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936CD-7EB0-4728-9277-7876289E3F10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1FA-4CB7-437D-9FD3-849EB89EB7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7543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936CD-7EB0-4728-9277-7876289E3F10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1FA-4CB7-437D-9FD3-849EB89EB7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2434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936CD-7EB0-4728-9277-7876289E3F10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1FA-4CB7-437D-9FD3-849EB89EB7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0612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936CD-7EB0-4728-9277-7876289E3F10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B51FA-4CB7-437D-9FD3-849EB89EB7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5558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58C7B36-CC97-4CE5-AFFF-893B9CCCB585}"/>
              </a:ext>
            </a:extLst>
          </p:cNvPr>
          <p:cNvSpPr/>
          <p:nvPr/>
        </p:nvSpPr>
        <p:spPr>
          <a:xfrm>
            <a:off x="228600" y="2694284"/>
            <a:ext cx="1167765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6000" dirty="0">
                <a:ln w="22225">
                  <a:solidFill>
                    <a:srgbClr val="FFFF00"/>
                  </a:solidFill>
                  <a:prstDash val="solid"/>
                </a:ln>
                <a:solidFill>
                  <a:srgbClr val="FF0000"/>
                </a:solidFill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可燃ごみ収集日変更のお知らせ</a:t>
            </a:r>
            <a:endParaRPr lang="ja-JP" altLang="en-US" sz="6000" cap="none" spc="0" dirty="0">
              <a:ln w="22225">
                <a:solidFill>
                  <a:srgbClr val="FFFF00"/>
                </a:solidFill>
                <a:prstDash val="solid"/>
              </a:ln>
              <a:solidFill>
                <a:srgbClr val="FF0000"/>
              </a:solidFill>
              <a:effectLst/>
              <a:latin typeface="HG創英ﾌﾟﾚｾﾞﾝｽEB" panose="02020809000000000000" pitchFamily="17" charset="-128"/>
              <a:ea typeface="HG創英ﾌﾟﾚｾﾞﾝｽEB" panose="02020809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4255B75-847F-45FE-B287-C89E1F2CD68D}"/>
              </a:ext>
            </a:extLst>
          </p:cNvPr>
          <p:cNvSpPr txBox="1"/>
          <p:nvPr/>
        </p:nvSpPr>
        <p:spPr>
          <a:xfrm>
            <a:off x="7581901" y="1940232"/>
            <a:ext cx="4389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北上市生活環境部環境政策課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CEB7957-FF61-4E58-89BE-C0FDCC4119E2}"/>
              </a:ext>
            </a:extLst>
          </p:cNvPr>
          <p:cNvSpPr txBox="1"/>
          <p:nvPr/>
        </p:nvSpPr>
        <p:spPr>
          <a:xfrm>
            <a:off x="293688" y="10560460"/>
            <a:ext cx="116776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u="sng" dirty="0">
                <a:solidFill>
                  <a:srgbClr val="FF0000"/>
                </a:solidFill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令和６年１２月２９日（日）の可燃ごみ収集日が</a:t>
            </a:r>
            <a:r>
              <a:rPr kumimoji="1" lang="ja-JP" altLang="en-US" sz="4800" u="sng" dirty="0">
                <a:solidFill>
                  <a:srgbClr val="FF0000"/>
                </a:solidFill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変更</a:t>
            </a:r>
            <a:r>
              <a:rPr kumimoji="1" lang="ja-JP" altLang="en-US" sz="3600" dirty="0"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となりますので、ご注意ください。</a:t>
            </a:r>
            <a:endParaRPr kumimoji="1" lang="en-US" altLang="ja-JP" sz="3600" dirty="0">
              <a:latin typeface="HG創英ﾌﾟﾚｾﾞﾝｽEB" panose="02020809000000000000" pitchFamily="17" charset="-128"/>
              <a:ea typeface="HG創英ﾌﾟﾚｾﾞﾝｽEB" panose="02020809000000000000" pitchFamily="17" charset="-128"/>
            </a:endParaRPr>
          </a:p>
          <a:p>
            <a:endParaRPr kumimoji="1" lang="en-US" altLang="ja-JP" sz="3600" dirty="0">
              <a:latin typeface="HG創英ﾌﾟﾚｾﾞﾝｽEB" panose="02020809000000000000" pitchFamily="17" charset="-128"/>
              <a:ea typeface="HG創英ﾌﾟﾚｾﾞﾝｽEB" panose="02020809000000000000" pitchFamily="17" charset="-128"/>
            </a:endParaRPr>
          </a:p>
          <a:p>
            <a:r>
              <a:rPr kumimoji="1" lang="ja-JP" altLang="en-US" sz="3600" dirty="0"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ご不便をおかけしますが、よろしくお願いいたします。</a:t>
            </a:r>
            <a:endParaRPr kumimoji="1" lang="en-US" altLang="ja-JP" sz="3600" dirty="0">
              <a:latin typeface="HG創英ﾌﾟﾚｾﾞﾝｽEB" panose="02020809000000000000" pitchFamily="17" charset="-128"/>
              <a:ea typeface="HG創英ﾌﾟﾚｾﾞﾝｽEB" panose="02020809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A90FD49-C36D-4FB6-8967-CAAD5B3E78B4}"/>
              </a:ext>
            </a:extLst>
          </p:cNvPr>
          <p:cNvSpPr txBox="1"/>
          <p:nvPr/>
        </p:nvSpPr>
        <p:spPr>
          <a:xfrm>
            <a:off x="1478757" y="4490689"/>
            <a:ext cx="930751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800" b="1" strike="dblStrike" dirty="0"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１２月２９日</a:t>
            </a:r>
            <a:r>
              <a:rPr kumimoji="1" lang="en-US" altLang="ja-JP" sz="8800" b="1" strike="dblStrike" dirty="0"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(</a:t>
            </a:r>
            <a:r>
              <a:rPr kumimoji="1" lang="ja-JP" altLang="en-US" sz="8800" strike="dblStrike" dirty="0"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日</a:t>
            </a:r>
            <a:r>
              <a:rPr kumimoji="1" lang="en-US" altLang="ja-JP" sz="8800" b="1" strike="dblStrike" dirty="0"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)</a:t>
            </a:r>
            <a:endParaRPr kumimoji="1" lang="ja-JP" altLang="en-US" sz="8800" b="1" strike="dblStrike" dirty="0">
              <a:latin typeface="HG創英ﾌﾟﾚｾﾞﾝｽEB" panose="02020809000000000000" pitchFamily="17" charset="-128"/>
              <a:ea typeface="HG創英ﾌﾟﾚｾﾞﾝｽEB" panose="02020809000000000000" pitchFamily="17" charset="-128"/>
            </a:endParaRPr>
          </a:p>
        </p:txBody>
      </p:sp>
      <p:sp>
        <p:nvSpPr>
          <p:cNvPr id="9" name="矢印: 下 8">
            <a:extLst>
              <a:ext uri="{FF2B5EF4-FFF2-40B4-BE49-F238E27FC236}">
                <a16:creationId xmlns:a16="http://schemas.microsoft.com/office/drawing/2014/main" id="{C380B9E5-5756-4C0F-AAF4-B104A1FBD0B2}"/>
              </a:ext>
            </a:extLst>
          </p:cNvPr>
          <p:cNvSpPr/>
          <p:nvPr/>
        </p:nvSpPr>
        <p:spPr>
          <a:xfrm>
            <a:off x="4141788" y="6306753"/>
            <a:ext cx="3981450" cy="1447800"/>
          </a:xfrm>
          <a:prstGeom prst="downArrow">
            <a:avLst>
              <a:gd name="adj1" fmla="val 50000"/>
              <a:gd name="adj2" fmla="val 57895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HG創英ﾌﾟﾚｾﾞﾝｽEB" panose="02020809000000000000" pitchFamily="17" charset="-128"/>
              <a:ea typeface="HG創英ﾌﾟﾚｾﾞﾝｽEB" panose="02020809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73BD570-F13D-404E-8B32-98E3E0D4F3F2}"/>
              </a:ext>
            </a:extLst>
          </p:cNvPr>
          <p:cNvSpPr txBox="1"/>
          <p:nvPr/>
        </p:nvSpPr>
        <p:spPr>
          <a:xfrm>
            <a:off x="1131888" y="8102976"/>
            <a:ext cx="100012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b="1" dirty="0">
                <a:solidFill>
                  <a:srgbClr val="FF0000"/>
                </a:solidFill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１２月３０日</a:t>
            </a:r>
            <a:r>
              <a:rPr kumimoji="1" lang="en-US" altLang="ja-JP" sz="9600" b="1" dirty="0">
                <a:solidFill>
                  <a:srgbClr val="FF0000"/>
                </a:solidFill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(</a:t>
            </a:r>
            <a:r>
              <a:rPr kumimoji="1" lang="ja-JP" altLang="en-US" sz="9600" b="1" dirty="0">
                <a:solidFill>
                  <a:srgbClr val="FF0000"/>
                </a:solidFill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月</a:t>
            </a:r>
            <a:r>
              <a:rPr kumimoji="1" lang="en-US" altLang="ja-JP" sz="9600" b="1" dirty="0">
                <a:solidFill>
                  <a:srgbClr val="FF0000"/>
                </a:solidFill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)</a:t>
            </a:r>
            <a:endParaRPr kumimoji="1" lang="ja-JP" altLang="en-US" sz="8800" dirty="0">
              <a:latin typeface="HG創英ﾌﾟﾚｾﾞﾝｽEB" panose="02020809000000000000" pitchFamily="17" charset="-128"/>
              <a:ea typeface="HG創英ﾌﾟﾚｾﾞﾝｽEB" panose="02020809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C1B3E80-DABA-496F-A66C-10B0E1FE23D3}"/>
              </a:ext>
            </a:extLst>
          </p:cNvPr>
          <p:cNvSpPr txBox="1"/>
          <p:nvPr/>
        </p:nvSpPr>
        <p:spPr>
          <a:xfrm>
            <a:off x="36513" y="13938254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※</a:t>
            </a:r>
            <a:r>
              <a:rPr kumimoji="1" lang="ja-JP" altLang="en-US" sz="2800" dirty="0"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その他のごみについては、変更はありません。</a:t>
            </a:r>
            <a:endParaRPr kumimoji="1" lang="en-US" altLang="ja-JP" sz="2800" dirty="0">
              <a:latin typeface="HG創英ﾌﾟﾚｾﾞﾝｽEB" panose="02020809000000000000" pitchFamily="17" charset="-128"/>
              <a:ea typeface="HG創英ﾌﾟﾚｾﾞﾝｽEB" panose="02020809000000000000" pitchFamily="17" charset="-128"/>
            </a:endParaRPr>
          </a:p>
          <a:p>
            <a:r>
              <a:rPr kumimoji="1" lang="ja-JP" altLang="en-US" sz="2800" dirty="0"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　</a:t>
            </a:r>
            <a:r>
              <a:rPr kumimoji="1" lang="ja-JP" altLang="en-US" sz="2400" dirty="0"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ご不明な点は、市環境政策課（電話：</a:t>
            </a:r>
            <a:r>
              <a:rPr kumimoji="1" lang="ja-JP" altLang="en-US" sz="2200" b="1" dirty="0"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０１９７</a:t>
            </a:r>
            <a:r>
              <a:rPr kumimoji="1" lang="en-US" altLang="ja-JP" sz="2200" b="1" dirty="0"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-</a:t>
            </a:r>
            <a:r>
              <a:rPr kumimoji="1" lang="ja-JP" altLang="en-US" sz="2200" b="1" dirty="0"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７２</a:t>
            </a:r>
            <a:r>
              <a:rPr kumimoji="1" lang="en-US" altLang="ja-JP" sz="2200" b="1" dirty="0"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-</a:t>
            </a:r>
            <a:r>
              <a:rPr kumimoji="1" lang="ja-JP" altLang="en-US" sz="2200" b="1" dirty="0"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８２８４</a:t>
            </a:r>
            <a:r>
              <a:rPr kumimoji="1" lang="ja-JP" altLang="en-US" sz="2400" dirty="0"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）までご連絡ください。</a:t>
            </a:r>
            <a:endParaRPr kumimoji="1" lang="en-US" altLang="ja-JP" sz="2400" dirty="0">
              <a:latin typeface="HG創英ﾌﾟﾚｾﾞﾝｽEB" panose="02020809000000000000" pitchFamily="17" charset="-128"/>
              <a:ea typeface="HG創英ﾌﾟﾚｾﾞﾝｽEB" panose="02020809000000000000" pitchFamily="17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290859F-C5DD-471C-969F-A83C896CEDBF}"/>
              </a:ext>
            </a:extLst>
          </p:cNvPr>
          <p:cNvSpPr txBox="1"/>
          <p:nvPr/>
        </p:nvSpPr>
        <p:spPr>
          <a:xfrm>
            <a:off x="220662" y="1210497"/>
            <a:ext cx="3665538" cy="144655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kumimoji="1" lang="ja-JP" altLang="en-US" sz="8800" b="1" dirty="0">
                <a:solidFill>
                  <a:srgbClr val="FFFF00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重  要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255070A-185D-4951-9135-389849E668D1}"/>
              </a:ext>
            </a:extLst>
          </p:cNvPr>
          <p:cNvSpPr txBox="1"/>
          <p:nvPr/>
        </p:nvSpPr>
        <p:spPr>
          <a:xfrm>
            <a:off x="857250" y="4054868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令和６年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89DCC49-1BEB-4624-975D-AD480F8B7D2D}"/>
              </a:ext>
            </a:extLst>
          </p:cNvPr>
          <p:cNvSpPr txBox="1"/>
          <p:nvPr/>
        </p:nvSpPr>
        <p:spPr>
          <a:xfrm>
            <a:off x="857250" y="7636377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rgbClr val="FF0000"/>
                </a:solidFill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令和６年</a:t>
            </a:r>
          </a:p>
        </p:txBody>
      </p:sp>
    </p:spTree>
    <p:extLst>
      <p:ext uri="{BB962C8B-B14F-4D97-AF65-F5344CB8AC3E}">
        <p14:creationId xmlns:p14="http://schemas.microsoft.com/office/powerpoint/2010/main" val="1226472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972</TotalTime>
  <Words>93</Words>
  <Application>Microsoft Office PowerPoint</Application>
  <PresentationFormat>ユーザー設定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HGS創英ﾌﾟﾚｾﾞﾝｽEB</vt:lpstr>
      <vt:lpstr>HG創英ﾌﾟﾚｾﾞﾝｽEB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菊池祐</dc:creator>
  <cp:lastModifiedBy>菊池祐</cp:lastModifiedBy>
  <cp:revision>20</cp:revision>
  <cp:lastPrinted>2024-11-14T23:50:50Z</cp:lastPrinted>
  <dcterms:created xsi:type="dcterms:W3CDTF">2024-11-13T00:19:45Z</dcterms:created>
  <dcterms:modified xsi:type="dcterms:W3CDTF">2024-11-26T23:29:47Z</dcterms:modified>
</cp:coreProperties>
</file>