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61" r:id="rId2"/>
  </p:sldIdLst>
  <p:sldSz cx="12801600" cy="9601200" type="A3"/>
  <p:notesSz cx="9872663" cy="143017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398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9" d="100"/>
          <a:sy n="79" d="100"/>
        </p:scale>
        <p:origin x="1392" y="114"/>
      </p:cViewPr>
      <p:guideLst>
        <p:guide orient="horz" pos="3024"/>
        <p:guide pos="398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613" cy="716948"/>
          </a:xfrm>
          <a:prstGeom prst="rect">
            <a:avLst/>
          </a:prstGeom>
        </p:spPr>
        <p:txBody>
          <a:bodyPr vert="horz" lIns="88760" tIns="44379" rIns="88760" bIns="44379" rtlCol="0"/>
          <a:lstStyle>
            <a:lvl1pPr algn="l">
              <a:defRPr sz="10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92519" y="1"/>
            <a:ext cx="4278613" cy="716948"/>
          </a:xfrm>
          <a:prstGeom prst="rect">
            <a:avLst/>
          </a:prstGeom>
        </p:spPr>
        <p:txBody>
          <a:bodyPr vert="horz" lIns="88760" tIns="44379" rIns="88760" bIns="44379" rtlCol="0"/>
          <a:lstStyle>
            <a:lvl1pPr algn="r">
              <a:defRPr sz="1000"/>
            </a:lvl1pPr>
          </a:lstStyle>
          <a:p>
            <a:fld id="{7C557FF0-608D-4846-94B4-D5CEB1ADB637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717675" y="1789113"/>
            <a:ext cx="6437313" cy="48275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760" tIns="44379" rIns="88760" bIns="4437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7730" y="6883009"/>
            <a:ext cx="7897211" cy="5631832"/>
          </a:xfrm>
          <a:prstGeom prst="rect">
            <a:avLst/>
          </a:prstGeom>
        </p:spPr>
        <p:txBody>
          <a:bodyPr vert="horz" lIns="88760" tIns="44379" rIns="88760" bIns="4437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3584842"/>
            <a:ext cx="4278613" cy="716948"/>
          </a:xfrm>
          <a:prstGeom prst="rect">
            <a:avLst/>
          </a:prstGeom>
        </p:spPr>
        <p:txBody>
          <a:bodyPr vert="horz" lIns="88760" tIns="44379" rIns="88760" bIns="44379" rtlCol="0" anchor="b"/>
          <a:lstStyle>
            <a:lvl1pPr algn="l">
              <a:defRPr sz="10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92519" y="13584842"/>
            <a:ext cx="4278613" cy="716948"/>
          </a:xfrm>
          <a:prstGeom prst="rect">
            <a:avLst/>
          </a:prstGeom>
        </p:spPr>
        <p:txBody>
          <a:bodyPr vert="horz" lIns="88760" tIns="44379" rIns="88760" bIns="44379" rtlCol="0" anchor="b"/>
          <a:lstStyle>
            <a:lvl1pPr algn="r">
              <a:defRPr sz="1000"/>
            </a:lvl1pPr>
          </a:lstStyle>
          <a:p>
            <a:fld id="{9F9C7069-F6E7-4E7D-8E1F-58C736A64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214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A74B-437B-4DCD-8929-54BA2366CCDD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F6536-5478-48C6-A398-CA1F96DEF1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3477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A74B-437B-4DCD-8929-54BA2366CCDD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F6536-5478-48C6-A398-CA1F96DEF1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4732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A74B-437B-4DCD-8929-54BA2366CCDD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F6536-5478-48C6-A398-CA1F96DEF1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9365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A74B-437B-4DCD-8929-54BA2366CCDD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F6536-5478-48C6-A398-CA1F96DEF1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403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A74B-437B-4DCD-8929-54BA2366CCDD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F6536-5478-48C6-A398-CA1F96DEF1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9668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A74B-437B-4DCD-8929-54BA2366CCDD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F6536-5478-48C6-A398-CA1F96DEF1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1653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A74B-437B-4DCD-8929-54BA2366CCDD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F6536-5478-48C6-A398-CA1F96DEF1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9917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A74B-437B-4DCD-8929-54BA2366CCDD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F6536-5478-48C6-A398-CA1F96DEF1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7835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A74B-437B-4DCD-8929-54BA2366CCDD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F6536-5478-48C6-A398-CA1F96DEF1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2103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A74B-437B-4DCD-8929-54BA2366CCDD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F6536-5478-48C6-A398-CA1F96DEF1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2374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A74B-437B-4DCD-8929-54BA2366CCDD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F6536-5478-48C6-A398-CA1F96DEF1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678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AA74B-437B-4DCD-8929-54BA2366CCDD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F6536-5478-48C6-A398-CA1F96DEF1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5227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角丸四角形 17"/>
          <p:cNvSpPr/>
          <p:nvPr/>
        </p:nvSpPr>
        <p:spPr>
          <a:xfrm>
            <a:off x="94130" y="1697636"/>
            <a:ext cx="6244836" cy="1883563"/>
          </a:xfrm>
          <a:prstGeom prst="roundRect">
            <a:avLst>
              <a:gd name="adj" fmla="val 6641"/>
            </a:avLst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43387" y="1710172"/>
            <a:ext cx="23294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★調査当日に確認を行います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02746" y="1958642"/>
            <a:ext cx="2436886" cy="16158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・麻痺（まひ）や筋力低下はありますか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関節の動く範囲に制限はありますか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寝返りができますか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起き上がりができますか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10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分間いす等に座ることができますか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10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秒間両足で立つことができますか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５ｍ続けて歩くことができますか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いす等から立ち上がることができますか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1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秒間片足で立つことができますか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03046" y="4285859"/>
            <a:ext cx="5072222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「実際に介助が行われている」項目に〇をつけてください。また、介助を行っている場合には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介助の内容、回数・頻度（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日に〇回、週に〇回等）について調査当日に確認します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endParaRPr kumimoji="1" lang="en-US" altLang="ja-JP" sz="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□洗身　 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□つめ切り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□食事摂取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□排泄動作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□歯磨き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□洗顔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□整髪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□着替え（上着、ズボン）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□薬の服用　　　　　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□金銭管理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□買い物（日用品）　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□簡単な調理（炊飯、レンジでの温め等）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80744" y="3863046"/>
            <a:ext cx="64940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●調査を受ける日から</a:t>
            </a:r>
            <a:r>
              <a:rPr kumimoji="1" lang="ja-JP" altLang="en-US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１週間以内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の日常動作についての介助の方法等を質問します。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6462634" y="58056"/>
            <a:ext cx="6244836" cy="7543168"/>
          </a:xfrm>
          <a:prstGeom prst="roundRect">
            <a:avLst>
              <a:gd name="adj" fmla="val 2690"/>
            </a:avLst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角丸四角形 20"/>
          <p:cNvSpPr/>
          <p:nvPr/>
        </p:nvSpPr>
        <p:spPr>
          <a:xfrm>
            <a:off x="94128" y="3735659"/>
            <a:ext cx="6246723" cy="5805849"/>
          </a:xfrm>
          <a:prstGeom prst="roundRect">
            <a:avLst>
              <a:gd name="adj" fmla="val 2922"/>
            </a:avLst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531897" y="126633"/>
            <a:ext cx="5049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●調査を受ける日から</a:t>
            </a:r>
            <a:r>
              <a:rPr kumimoji="1" lang="ja-JP" altLang="en-US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１か月以内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の症状等について質問します。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531897" y="478851"/>
            <a:ext cx="6368504" cy="7094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当てはまる項目に〇をつけてください。また症状がある場合は具体的な様子、回数・頻度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 1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日に〇回、週に〇回等） 、介護に掛かる時間を調査当日に確認します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□外出（概ね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分以上）することがある　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□目的なく動き回ることがある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□一人で外出し戻れなくなることがある　　　　　　 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□被害的になることがある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□作り話や取り繕いがある　　　　　　　　　　　　　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□理由なく泣いたり怒ったりすることがある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□昼夜逆転がある　　　　　　　　　　　　　　　　　　 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□同じ話を繰り返し話すことがある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□理由なく大声を出すことがある　　　　　　　　　　 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□介護抵抗がある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□帰宅欲求から落ち着きがなくなることがある　　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□一人で外に出たがることがある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□無断でものを集めるなど収集癖がある　　　　　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□物を壊したり破いたりすることがある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□生活に支障となるひどい物忘れがある　　　　　　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□独り言や独り笑いをすることがある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□自分勝手な行動をすることがある　　　　　　　　 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□話がまとまらず会話にならないことがある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角丸四角形 23"/>
          <p:cNvSpPr/>
          <p:nvPr/>
        </p:nvSpPr>
        <p:spPr>
          <a:xfrm>
            <a:off x="6462634" y="7755826"/>
            <a:ext cx="6244836" cy="1785684"/>
          </a:xfrm>
          <a:prstGeom prst="roundRect">
            <a:avLst>
              <a:gd name="adj" fmla="val 6641"/>
            </a:avLst>
          </a:prstGeom>
          <a:noFill/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521993" y="7745522"/>
            <a:ext cx="61162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訪問調査に関連し、調査員へ伝えたいことがある場合はこちらにご記入ください。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256641" y="1969796"/>
            <a:ext cx="309892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視力について（手元や離れたものが見えますか）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聴力について（普通の大きさの声が聞こえますか）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日課を理解していますか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生年月日、年齢を言えますか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５分前に何をしていたか思い出せますか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自分の名前を言えますか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今の季節を理解していますか</a:t>
            </a:r>
          </a:p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自分が今いる場所を理解していますか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94128" y="44609"/>
            <a:ext cx="6244837" cy="1545236"/>
          </a:xfrm>
          <a:prstGeom prst="rect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訪問調査事前アンケート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訪問調査では以下の項目について確認・質問します。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●の質問項目について事前（調査日または調査前日）にご記入ください。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このアンケートは調査時に調査員が回収します。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本アンケートは認定の際に必要となる「実際に行われている介助」や「発生している症状等」の内容や回数・頻度を把握するための参考資料として利用します。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A741EBC-8903-4E16-9B7E-4A71A5C178D3}"/>
              </a:ext>
            </a:extLst>
          </p:cNvPr>
          <p:cNvSpPr/>
          <p:nvPr/>
        </p:nvSpPr>
        <p:spPr>
          <a:xfrm>
            <a:off x="2639157" y="5075206"/>
            <a:ext cx="3630546" cy="4301741"/>
          </a:xfrm>
          <a:prstGeom prst="rect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〇をつけた項目について、実際の介助の内容や回数・頻度（１日に〇回、週に〇回）を調査員が確認し記入する記載欄です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23A83F4E-6513-4AA5-B8F7-8A602BE9D9DB}"/>
              </a:ext>
            </a:extLst>
          </p:cNvPr>
          <p:cNvSpPr/>
          <p:nvPr/>
        </p:nvSpPr>
        <p:spPr>
          <a:xfrm>
            <a:off x="2608378" y="4821854"/>
            <a:ext cx="1296526" cy="35922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調査員記載欄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ADC754A-4BD3-443C-806E-6584A7AFD8E2}"/>
              </a:ext>
            </a:extLst>
          </p:cNvPr>
          <p:cNvSpPr txBox="1"/>
          <p:nvPr/>
        </p:nvSpPr>
        <p:spPr>
          <a:xfrm>
            <a:off x="144437" y="1302421"/>
            <a:ext cx="6023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記入日：令和　　年　　月　　日　　調査を受ける人の名前：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4A1E8EF9-2B8A-4F83-A510-64391C551BB1}"/>
              </a:ext>
            </a:extLst>
          </p:cNvPr>
          <p:cNvSpPr/>
          <p:nvPr/>
        </p:nvSpPr>
        <p:spPr>
          <a:xfrm>
            <a:off x="9292719" y="1199080"/>
            <a:ext cx="3306135" cy="6286983"/>
          </a:xfrm>
          <a:prstGeom prst="rect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〇をつけた項目について、具体的な様子や回数・頻度（１日に〇回、週に〇回）を調査員が確認し記入する記載欄です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6DA7F8A2-1CF0-4AC0-BDF0-D05C689F098B}"/>
              </a:ext>
            </a:extLst>
          </p:cNvPr>
          <p:cNvSpPr/>
          <p:nvPr/>
        </p:nvSpPr>
        <p:spPr>
          <a:xfrm>
            <a:off x="9292719" y="988422"/>
            <a:ext cx="1296526" cy="35922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調査員記載欄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6201E9D-0F03-4351-8509-FBAEA05B9942}"/>
              </a:ext>
            </a:extLst>
          </p:cNvPr>
          <p:cNvSpPr txBox="1"/>
          <p:nvPr/>
        </p:nvSpPr>
        <p:spPr>
          <a:xfrm>
            <a:off x="6555526" y="9099870"/>
            <a:ext cx="61162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□調査を受ける人とは別室での改めて聞き取りを希望する場合は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希望する　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に〇をつけてください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　　　　　　　　　　　　　　　　　　　　　　　　　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希望する　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</a:p>
        </p:txBody>
      </p:sp>
      <p:sp>
        <p:nvSpPr>
          <p:cNvPr id="3" name="大かっこ 2">
            <a:extLst>
              <a:ext uri="{FF2B5EF4-FFF2-40B4-BE49-F238E27FC236}">
                <a16:creationId xmlns:a16="http://schemas.microsoft.com/office/drawing/2014/main" id="{51510CAC-4966-42A4-A458-7F77F2D53FA6}"/>
              </a:ext>
            </a:extLst>
          </p:cNvPr>
          <p:cNvSpPr/>
          <p:nvPr/>
        </p:nvSpPr>
        <p:spPr>
          <a:xfrm>
            <a:off x="6657278" y="8040029"/>
            <a:ext cx="5941576" cy="1049088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369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1178</TotalTime>
  <Words>734</Words>
  <Application>Microsoft Office PowerPoint</Application>
  <PresentationFormat>A3 297x420 mm</PresentationFormat>
  <Paragraphs>104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kitakami</dc:creator>
  <cp:lastModifiedBy>下野　翔吾</cp:lastModifiedBy>
  <cp:revision>68</cp:revision>
  <cp:lastPrinted>2024-12-18T04:53:24Z</cp:lastPrinted>
  <dcterms:created xsi:type="dcterms:W3CDTF">2023-09-15T08:44:29Z</dcterms:created>
  <dcterms:modified xsi:type="dcterms:W3CDTF">2024-12-23T06:59:41Z</dcterms:modified>
</cp:coreProperties>
</file>